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70" r:id="rId6"/>
    <p:sldId id="271" r:id="rId7"/>
    <p:sldId id="272" r:id="rId8"/>
    <p:sldId id="273" r:id="rId9"/>
    <p:sldId id="274" r:id="rId10"/>
    <p:sldId id="275" r:id="rId11"/>
    <p:sldId id="259" r:id="rId12"/>
    <p:sldId id="268" r:id="rId13"/>
    <p:sldId id="26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E83590-70A1-4920-86AD-2EA3F586DC3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258580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83590-70A1-4920-86AD-2EA3F586DC3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287617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83590-70A1-4920-86AD-2EA3F586DC3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3386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E83590-70A1-4920-86AD-2EA3F586DC3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32305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E83590-70A1-4920-86AD-2EA3F586DC3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3890798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E83590-70A1-4920-86AD-2EA3F586DC3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255981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E83590-70A1-4920-86AD-2EA3F586DC39}" type="datetimeFigureOut">
              <a:rPr lang="en-US" smtClean="0"/>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52707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E83590-70A1-4920-86AD-2EA3F586DC39}" type="datetimeFigureOut">
              <a:rPr lang="en-US" smtClean="0"/>
              <a:t>8/13/2021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76217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83590-70A1-4920-86AD-2EA3F586DC39}" type="datetimeFigureOut">
              <a:rPr lang="en-US" smtClean="0"/>
              <a:t>8/13/2021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9436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83590-70A1-4920-86AD-2EA3F586DC3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27195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83590-70A1-4920-86AD-2EA3F586DC3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DE50A-DD92-479E-8064-F5A5310C6C87}" type="slidenum">
              <a:rPr lang="en-US" smtClean="0"/>
              <a:t>‹#›</a:t>
            </a:fld>
            <a:endParaRPr lang="en-US"/>
          </a:p>
        </p:txBody>
      </p:sp>
    </p:spTree>
    <p:extLst>
      <p:ext uri="{BB962C8B-B14F-4D97-AF65-F5344CB8AC3E}">
        <p14:creationId xmlns:p14="http://schemas.microsoft.com/office/powerpoint/2010/main" val="378505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83590-70A1-4920-86AD-2EA3F586DC39}" type="datetimeFigureOut">
              <a:rPr lang="en-US" smtClean="0"/>
              <a:t>8/13/2021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DE50A-DD92-479E-8064-F5A5310C6C87}" type="slidenum">
              <a:rPr lang="en-US" smtClean="0"/>
              <a:t>‹#›</a:t>
            </a:fld>
            <a:endParaRPr lang="en-US"/>
          </a:p>
        </p:txBody>
      </p:sp>
    </p:spTree>
    <p:extLst>
      <p:ext uri="{BB962C8B-B14F-4D97-AF65-F5344CB8AC3E}">
        <p14:creationId xmlns:p14="http://schemas.microsoft.com/office/powerpoint/2010/main" val="3444131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1148" y="3051514"/>
            <a:ext cx="10456751" cy="3416320"/>
          </a:xfrm>
          <a:prstGeom prst="rect">
            <a:avLst/>
          </a:prstGeom>
        </p:spPr>
        <p:txBody>
          <a:bodyPr wrap="square">
            <a:spAutoFit/>
          </a:bodyPr>
          <a:lstStyle/>
          <a:p>
            <a:pPr algn="ctr">
              <a:lnSpc>
                <a:spcPct val="150000"/>
              </a:lnSpc>
            </a:pPr>
            <a:r>
              <a:rPr lang="en-US" sz="4800" b="1" dirty="0" smtClean="0">
                <a:solidFill>
                  <a:srgbClr val="FF0000"/>
                </a:solidFill>
                <a:effectLst>
                  <a:outerShdw blurRad="38100" dist="38100" dir="2700000" algn="tl">
                    <a:srgbClr val="000000">
                      <a:alpha val="43137"/>
                    </a:srgbClr>
                  </a:outerShdw>
                </a:effectLst>
                <a:latin typeface="Source Sans Pro"/>
              </a:rPr>
              <a:t>HƯỚNG DẪN HÌNH THỨC NỘP BÀI </a:t>
            </a:r>
          </a:p>
          <a:p>
            <a:pPr algn="ctr">
              <a:lnSpc>
                <a:spcPct val="150000"/>
              </a:lnSpc>
            </a:pPr>
            <a:r>
              <a:rPr lang="en-US" sz="4800" b="1" dirty="0" smtClean="0">
                <a:solidFill>
                  <a:srgbClr val="FF0000"/>
                </a:solidFill>
                <a:effectLst>
                  <a:outerShdw blurRad="38100" dist="38100" dir="2700000" algn="tl">
                    <a:srgbClr val="000000">
                      <a:alpha val="43137"/>
                    </a:srgbClr>
                  </a:outerShdw>
                </a:effectLst>
                <a:latin typeface="Source Sans Pro"/>
              </a:rPr>
              <a:t>DỰ THI </a:t>
            </a:r>
            <a:r>
              <a:rPr lang="vi-VN" sz="4800" b="1" dirty="0" smtClean="0">
                <a:solidFill>
                  <a:srgbClr val="FF0000"/>
                </a:solidFill>
                <a:effectLst>
                  <a:outerShdw blurRad="38100" dist="38100" dir="2700000" algn="tl">
                    <a:srgbClr val="000000">
                      <a:alpha val="43137"/>
                    </a:srgbClr>
                  </a:outerShdw>
                </a:effectLst>
                <a:latin typeface="Source Sans Pro"/>
              </a:rPr>
              <a:t>EURÉKA </a:t>
            </a:r>
            <a:endParaRPr lang="en-US" sz="4800" b="1" dirty="0" smtClean="0">
              <a:solidFill>
                <a:srgbClr val="FF0000"/>
              </a:solidFill>
              <a:effectLst>
                <a:outerShdw blurRad="38100" dist="38100" dir="2700000" algn="tl">
                  <a:srgbClr val="000000">
                    <a:alpha val="43137"/>
                  </a:srgbClr>
                </a:outerShdw>
              </a:effectLst>
              <a:latin typeface="Source Sans Pro"/>
            </a:endParaRPr>
          </a:p>
          <a:p>
            <a:pPr algn="ctr">
              <a:lnSpc>
                <a:spcPct val="150000"/>
              </a:lnSpc>
            </a:pPr>
            <a:r>
              <a:rPr lang="vi-VN" sz="4800" b="1" dirty="0" smtClean="0">
                <a:solidFill>
                  <a:srgbClr val="FF0000"/>
                </a:solidFill>
                <a:effectLst>
                  <a:outerShdw blurRad="38100" dist="38100" dir="2700000" algn="tl">
                    <a:srgbClr val="000000">
                      <a:alpha val="43137"/>
                    </a:srgbClr>
                  </a:outerShdw>
                </a:effectLst>
                <a:latin typeface="Source Sans Pro"/>
              </a:rPr>
              <a:t>CẤP TRƯỜNG NĂM 202</a:t>
            </a:r>
            <a:r>
              <a:rPr lang="en-US" sz="4800" b="1" dirty="0" smtClean="0">
                <a:solidFill>
                  <a:srgbClr val="FF0000"/>
                </a:solidFill>
                <a:effectLst>
                  <a:outerShdw blurRad="38100" dist="38100" dir="2700000" algn="tl">
                    <a:srgbClr val="000000">
                      <a:alpha val="43137"/>
                    </a:srgbClr>
                  </a:outerShdw>
                </a:effectLst>
                <a:latin typeface="Source Sans Pro"/>
              </a:rPr>
              <a:t>1</a:t>
            </a:r>
            <a:endParaRPr lang="vi-VN" sz="4800" b="1" dirty="0" smtClean="0">
              <a:solidFill>
                <a:srgbClr val="FF0000"/>
              </a:solidFill>
              <a:effectLst>
                <a:outerShdw blurRad="38100" dist="38100" dir="2700000" algn="tl">
                  <a:srgbClr val="000000">
                    <a:alpha val="43137"/>
                  </a:srgbClr>
                </a:outerShdw>
              </a:effectLst>
              <a:latin typeface="Source Sans Pro"/>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3481" y="54817"/>
            <a:ext cx="2893336" cy="2893336"/>
          </a:xfrm>
          <a:prstGeom prst="rect">
            <a:avLst/>
          </a:prstGeom>
        </p:spPr>
      </p:pic>
    </p:spTree>
    <p:extLst>
      <p:ext uri="{BB962C8B-B14F-4D97-AF65-F5344CB8AC3E}">
        <p14:creationId xmlns:p14="http://schemas.microsoft.com/office/powerpoint/2010/main" val="480683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
        <p:nvSpPr>
          <p:cNvPr id="4" name="TextBox 3"/>
          <p:cNvSpPr txBox="1"/>
          <p:nvPr/>
        </p:nvSpPr>
        <p:spPr>
          <a:xfrm>
            <a:off x="3204926" y="671558"/>
            <a:ext cx="5513561" cy="584775"/>
          </a:xfrm>
          <a:prstGeom prst="rect">
            <a:avLst/>
          </a:prstGeom>
          <a:noFill/>
        </p:spPr>
        <p:txBody>
          <a:bodyPr wrap="square" rtlCol="0">
            <a:spAutoFit/>
          </a:bodyPr>
          <a:lstStyle/>
          <a:p>
            <a:r>
              <a:rPr lang="en-US" sz="3200" b="1" dirty="0" smtClean="0">
                <a:solidFill>
                  <a:srgbClr val="0070C0"/>
                </a:solidFill>
              </a:rPr>
              <a:t>CÁC LỖI THƯỜNG HAY GẶP</a:t>
            </a:r>
            <a:endParaRPr lang="en-US" sz="3200" b="1" dirty="0">
              <a:solidFill>
                <a:srgbClr val="0070C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62" y="2202802"/>
            <a:ext cx="10552519" cy="2523106"/>
          </a:xfrm>
          <a:prstGeom prst="rect">
            <a:avLst/>
          </a:prstGeom>
        </p:spPr>
      </p:pic>
    </p:spTree>
    <p:extLst>
      <p:ext uri="{BB962C8B-B14F-4D97-AF65-F5344CB8AC3E}">
        <p14:creationId xmlns:p14="http://schemas.microsoft.com/office/powerpoint/2010/main" val="388975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0028" y="461726"/>
            <a:ext cx="5423026" cy="769441"/>
          </a:xfrm>
          <a:prstGeom prst="rect">
            <a:avLst/>
          </a:prstGeom>
          <a:noFill/>
        </p:spPr>
        <p:txBody>
          <a:bodyPr wrap="square" rtlCol="0">
            <a:spAutoFit/>
          </a:bodyPr>
          <a:lstStyle/>
          <a:p>
            <a:r>
              <a:rPr lang="en-US" sz="4400" b="1" dirty="0" smtClean="0">
                <a:solidFill>
                  <a:srgbClr val="0070C0"/>
                </a:solidFill>
                <a:effectLst>
                  <a:outerShdw blurRad="38100" dist="38100" dir="2700000" algn="tl">
                    <a:srgbClr val="000000">
                      <a:alpha val="43137"/>
                    </a:srgbClr>
                  </a:outerShdw>
                </a:effectLst>
              </a:rPr>
              <a:t>CÁCH ĐẶT TÊN FILE</a:t>
            </a:r>
            <a:endParaRPr lang="en-US" sz="4400" b="1" dirty="0">
              <a:solidFill>
                <a:srgbClr val="0070C0"/>
              </a:solidFill>
              <a:effectLst>
                <a:outerShdw blurRad="38100" dist="38100" dir="2700000" algn="tl">
                  <a:srgbClr val="000000">
                    <a:alpha val="43137"/>
                  </a:srgbClr>
                </a:outerShdw>
              </a:effectLst>
            </a:endParaRPr>
          </a:p>
        </p:txBody>
      </p:sp>
      <p:sp>
        <p:nvSpPr>
          <p:cNvPr id="3" name="TextBox 2"/>
          <p:cNvSpPr txBox="1"/>
          <p:nvPr/>
        </p:nvSpPr>
        <p:spPr>
          <a:xfrm>
            <a:off x="1385181" y="1593409"/>
            <a:ext cx="10203256" cy="5139869"/>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File 1 (</a:t>
            </a:r>
            <a:r>
              <a:rPr lang="en-US" sz="2400" dirty="0" err="1" smtClean="0">
                <a:latin typeface="Times New Roman" panose="02020603050405020304" pitchFamily="18" charset="0"/>
                <a:cs typeface="Times New Roman" panose="02020603050405020304" pitchFamily="18" charset="0"/>
              </a:rPr>
              <a:t>Đơn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ký</a:t>
            </a:r>
            <a:r>
              <a:rPr lang="en-US" sz="2400" dirty="0" smtClean="0">
                <a:latin typeface="Times New Roman" panose="02020603050405020304" pitchFamily="18" charset="0"/>
                <a:cs typeface="Times New Roman" panose="02020603050405020304" pitchFamily="18" charset="0"/>
              </a:rPr>
              <a:t>)</a:t>
            </a:r>
          </a:p>
          <a:p>
            <a:r>
              <a:rPr lang="en-US" sz="3200" b="1" dirty="0" smtClean="0">
                <a:solidFill>
                  <a:srgbClr val="FF0000"/>
                </a:solidFill>
                <a:latin typeface="Times New Roman" panose="02020603050405020304" pitchFamily="18" charset="0"/>
                <a:cs typeface="Times New Roman" panose="02020603050405020304" pitchFamily="18" charset="0"/>
              </a:rPr>
              <a:t>DDK_ TÊN ĐỀ TÀI</a:t>
            </a:r>
          </a:p>
          <a:p>
            <a:endParaRPr lang="en-US"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Ví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 DDK_NGHIÊN CỨU TÍNH ƯU VIỆT CỦA NGUYÊN LIỆU TÁI CHẾ</a:t>
            </a:r>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File 2 (</a:t>
            </a:r>
            <a:r>
              <a:rPr lang="en-US" sz="2400" dirty="0" err="1" smtClean="0">
                <a:latin typeface="Times New Roman" panose="02020603050405020304" pitchFamily="18" charset="0"/>
                <a:cs typeface="Times New Roman" panose="02020603050405020304" pitchFamily="18" charset="0"/>
              </a:rPr>
              <a:t>Thuyết</a:t>
            </a:r>
            <a:r>
              <a:rPr lang="en-US" sz="2400" dirty="0" smtClean="0">
                <a:latin typeface="Times New Roman" panose="02020603050405020304" pitchFamily="18" charset="0"/>
                <a:cs typeface="Times New Roman" panose="02020603050405020304" pitchFamily="18" charset="0"/>
              </a:rPr>
              <a:t> minh </a:t>
            </a:r>
            <a:r>
              <a:rPr lang="en-US" sz="2400" dirty="0" err="1" smtClean="0">
                <a:latin typeface="Times New Roman" panose="02020603050405020304" pitchFamily="18" charset="0"/>
                <a:cs typeface="Times New Roman" panose="02020603050405020304" pitchFamily="18" charset="0"/>
              </a:rPr>
              <a:t>đề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Word + PDF</a:t>
            </a:r>
            <a:endParaRPr lang="en-US" sz="2400" dirty="0" smtClean="0">
              <a:latin typeface="Times New Roman" panose="02020603050405020304" pitchFamily="18" charset="0"/>
              <a:cs typeface="Times New Roman" panose="02020603050405020304" pitchFamily="18" charset="0"/>
            </a:endParaRPr>
          </a:p>
          <a:p>
            <a:r>
              <a:rPr lang="en-US" sz="3200" b="1" dirty="0" smtClean="0">
                <a:solidFill>
                  <a:srgbClr val="FF0000"/>
                </a:solidFill>
                <a:latin typeface="Times New Roman" panose="02020603050405020304" pitchFamily="18" charset="0"/>
                <a:cs typeface="Times New Roman" panose="02020603050405020304" pitchFamily="18" charset="0"/>
              </a:rPr>
              <a:t>ND_TÊN ĐỀ TÀI</a:t>
            </a:r>
          </a:p>
          <a:p>
            <a:endParaRPr lang="en-US" sz="2400" dirty="0" smtClean="0">
              <a:solidFill>
                <a:srgbClr val="FF0000"/>
              </a:solidFill>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Ví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 ND_NGHIÊN CỨU TÍNH ƯU VIỆT CỦA NGUYÊN LIỆU TÁI CHẾ</a:t>
            </a: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Tree>
    <p:extLst>
      <p:ext uri="{BB962C8B-B14F-4D97-AF65-F5344CB8AC3E}">
        <p14:creationId xmlns:p14="http://schemas.microsoft.com/office/powerpoint/2010/main" val="2130096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0028" y="461726"/>
            <a:ext cx="6219730" cy="769441"/>
          </a:xfrm>
          <a:prstGeom prst="rect">
            <a:avLst/>
          </a:prstGeom>
          <a:noFill/>
        </p:spPr>
        <p:txBody>
          <a:bodyPr wrap="square" rtlCol="0">
            <a:spAutoFit/>
          </a:bodyPr>
          <a:lstStyle/>
          <a:p>
            <a:r>
              <a:rPr lang="en-US" sz="4400" b="1" dirty="0" smtClean="0">
                <a:solidFill>
                  <a:srgbClr val="0070C0"/>
                </a:solidFill>
                <a:effectLst>
                  <a:outerShdw blurRad="38100" dist="38100" dir="2700000" algn="tl">
                    <a:srgbClr val="000000">
                      <a:alpha val="43137"/>
                    </a:srgbClr>
                  </a:outerShdw>
                </a:effectLst>
              </a:rPr>
              <a:t>CÁCH ĐẶT TITLE EMAIL</a:t>
            </a:r>
            <a:endParaRPr lang="en-US" sz="4400" b="1" dirty="0">
              <a:solidFill>
                <a:srgbClr val="0070C0"/>
              </a:solidFill>
              <a:effectLst>
                <a:outerShdw blurRad="38100" dist="38100" dir="2700000" algn="tl">
                  <a:srgbClr val="000000">
                    <a:alpha val="43137"/>
                  </a:srgbClr>
                </a:outerShdw>
              </a:effectLst>
            </a:endParaRPr>
          </a:p>
        </p:txBody>
      </p:sp>
      <p:sp>
        <p:nvSpPr>
          <p:cNvPr id="3" name="TextBox 2"/>
          <p:cNvSpPr txBox="1"/>
          <p:nvPr/>
        </p:nvSpPr>
        <p:spPr>
          <a:xfrm>
            <a:off x="2674038" y="1539088"/>
            <a:ext cx="7432895" cy="6063198"/>
          </a:xfrm>
          <a:prstGeom prst="rect">
            <a:avLst/>
          </a:prstGeom>
          <a:noFill/>
        </p:spPr>
        <p:txBody>
          <a:bodyPr wrap="square" rtlCol="0">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Đặt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tên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theo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lĩnh</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vực</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tham</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gia</a:t>
            </a:r>
            <a:endParaRPr lang="en-US" sz="2800" b="1" u="sng" dirty="0" smtClean="0">
              <a:solidFill>
                <a:srgbClr val="FF0000"/>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a:lnSpc>
                <a:spcPct val="200000"/>
              </a:lnSpc>
            </a:pPr>
            <a:r>
              <a:rPr lang="en-US" sz="2400" b="1" dirty="0" smtClean="0">
                <a:latin typeface="Times New Roman" panose="02020603050405020304" pitchFamily="18" charset="0"/>
                <a:cs typeface="Times New Roman" panose="02020603050405020304" pitchFamily="18" charset="0"/>
              </a:rPr>
              <a:t>Eureka2021_Kinh </a:t>
            </a:r>
            <a:r>
              <a:rPr lang="en-US" sz="2400" b="1" dirty="0" err="1" smtClean="0">
                <a:latin typeface="Times New Roman" panose="02020603050405020304" pitchFamily="18" charset="0"/>
                <a:cs typeface="Times New Roman" panose="02020603050405020304" pitchFamily="18" charset="0"/>
              </a:rPr>
              <a:t>tế</a:t>
            </a:r>
            <a:endParaRPr lang="en-US" sz="2400" b="1" dirty="0" smtClean="0">
              <a:latin typeface="Times New Roman" panose="02020603050405020304" pitchFamily="18" charset="0"/>
              <a:cs typeface="Times New Roman" panose="02020603050405020304" pitchFamily="18" charset="0"/>
            </a:endParaRPr>
          </a:p>
          <a:p>
            <a:pPr>
              <a:lnSpc>
                <a:spcPct val="200000"/>
              </a:lnSpc>
            </a:pPr>
            <a:r>
              <a:rPr lang="en-US" sz="2400" b="1" dirty="0" smtClean="0">
                <a:latin typeface="Times New Roman" panose="02020603050405020304" pitchFamily="18" charset="0"/>
                <a:cs typeface="Times New Roman" panose="02020603050405020304" pitchFamily="18" charset="0"/>
              </a:rPr>
              <a:t>Eureka2021_Kỹ </a:t>
            </a:r>
            <a:r>
              <a:rPr lang="en-US" sz="2400" b="1" dirty="0" err="1" smtClean="0">
                <a:latin typeface="Times New Roman" panose="02020603050405020304" pitchFamily="18" charset="0"/>
                <a:cs typeface="Times New Roman" panose="02020603050405020304" pitchFamily="18" charset="0"/>
              </a:rPr>
              <a:t>thuật</a:t>
            </a:r>
            <a:endParaRPr lang="en-US" sz="2400" b="1" dirty="0" smtClean="0">
              <a:latin typeface="Times New Roman" panose="02020603050405020304" pitchFamily="18" charset="0"/>
              <a:cs typeface="Times New Roman" panose="02020603050405020304" pitchFamily="18" charset="0"/>
            </a:endParaRPr>
          </a:p>
          <a:p>
            <a:pPr>
              <a:lnSpc>
                <a:spcPct val="200000"/>
              </a:lnSpc>
            </a:pPr>
            <a:r>
              <a:rPr lang="en-US" sz="2400" b="1" dirty="0" smtClean="0">
                <a:latin typeface="Times New Roman" panose="02020603050405020304" pitchFamily="18" charset="0"/>
                <a:cs typeface="Times New Roman" panose="02020603050405020304" pitchFamily="18" charset="0"/>
              </a:rPr>
              <a:t>Eureka2021_Công </a:t>
            </a:r>
            <a:r>
              <a:rPr lang="en-US" sz="2400" b="1" dirty="0" err="1" smtClean="0">
                <a:latin typeface="Times New Roman" panose="02020603050405020304" pitchFamily="18" charset="0"/>
                <a:cs typeface="Times New Roman" panose="02020603050405020304" pitchFamily="18" charset="0"/>
              </a:rPr>
              <a:t>nghệ</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thông</a:t>
            </a:r>
            <a:r>
              <a:rPr lang="en-US" sz="2400" b="1" dirty="0" smtClean="0">
                <a:latin typeface="Times New Roman" panose="02020603050405020304" pitchFamily="18" charset="0"/>
                <a:cs typeface="Times New Roman" panose="02020603050405020304" pitchFamily="18" charset="0"/>
              </a:rPr>
              <a:t> tin</a:t>
            </a:r>
            <a:endParaRPr lang="en-US" sz="2400" b="1" dirty="0">
              <a:latin typeface="Times New Roman" panose="02020603050405020304" pitchFamily="18" charset="0"/>
              <a:cs typeface="Times New Roman" panose="02020603050405020304" pitchFamily="18" charset="0"/>
            </a:endParaRPr>
          </a:p>
          <a:p>
            <a:pPr>
              <a:lnSpc>
                <a:spcPct val="200000"/>
              </a:lnSpc>
            </a:pPr>
            <a:r>
              <a:rPr lang="en-US" sz="2400" b="1" dirty="0" smtClean="0">
                <a:latin typeface="Times New Roman" panose="02020603050405020304" pitchFamily="18" charset="0"/>
                <a:cs typeface="Times New Roman" panose="02020603050405020304" pitchFamily="18" charset="0"/>
              </a:rPr>
              <a:t>Eureka2021_Hóa </a:t>
            </a:r>
            <a:r>
              <a:rPr lang="en-US" sz="2400" b="1" dirty="0" err="1" smtClean="0">
                <a:latin typeface="Times New Roman" panose="02020603050405020304" pitchFamily="18" charset="0"/>
                <a:cs typeface="Times New Roman" panose="02020603050405020304" pitchFamily="18" charset="0"/>
              </a:rPr>
              <a:t>sinh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và</a:t>
            </a:r>
            <a:r>
              <a:rPr lang="en-US" sz="2400" b="1" dirty="0" smtClean="0">
                <a:latin typeface="Times New Roman" panose="02020603050405020304" pitchFamily="18" charset="0"/>
                <a:cs typeface="Times New Roman" panose="02020603050405020304" pitchFamily="18" charset="0"/>
              </a:rPr>
              <a:t> Y </a:t>
            </a:r>
            <a:r>
              <a:rPr lang="en-US" sz="2400" b="1" dirty="0" err="1" smtClean="0">
                <a:latin typeface="Times New Roman" panose="02020603050405020304" pitchFamily="18" charset="0"/>
                <a:cs typeface="Times New Roman" panose="02020603050405020304" pitchFamily="18" charset="0"/>
              </a:rPr>
              <a:t>dược</a:t>
            </a:r>
            <a:endParaRPr lang="en-US" sz="2400" b="1" dirty="0">
              <a:latin typeface="Times New Roman" panose="02020603050405020304" pitchFamily="18" charset="0"/>
              <a:cs typeface="Times New Roman" panose="02020603050405020304" pitchFamily="18" charset="0"/>
            </a:endParaRPr>
          </a:p>
          <a:p>
            <a:pPr>
              <a:lnSpc>
                <a:spcPct val="200000"/>
              </a:lnSpc>
            </a:pPr>
            <a:r>
              <a:rPr lang="en-US" sz="2400" b="1" dirty="0" smtClean="0">
                <a:latin typeface="Times New Roman" panose="02020603050405020304" pitchFamily="18" charset="0"/>
                <a:cs typeface="Times New Roman" panose="02020603050405020304" pitchFamily="18" charset="0"/>
              </a:rPr>
              <a:t>Eureka2021_Nông </a:t>
            </a:r>
            <a:r>
              <a:rPr lang="en-US" sz="2400" b="1" dirty="0" err="1" smtClean="0">
                <a:latin typeface="Times New Roman" panose="02020603050405020304" pitchFamily="18" charset="0"/>
                <a:cs typeface="Times New Roman" panose="02020603050405020304" pitchFamily="18" charset="0"/>
              </a:rPr>
              <a:t>lâm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nguyên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môi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trường</a:t>
            </a:r>
            <a:endParaRPr lang="en-US" sz="2400" b="1"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Tree>
    <p:extLst>
      <p:ext uri="{BB962C8B-B14F-4D97-AF65-F5344CB8AC3E}">
        <p14:creationId xmlns:p14="http://schemas.microsoft.com/office/powerpoint/2010/main" val="3634767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5303" y="1303699"/>
            <a:ext cx="7577751" cy="4401205"/>
          </a:xfrm>
          <a:prstGeom prst="rect">
            <a:avLst/>
          </a:prstGeom>
          <a:noFill/>
        </p:spPr>
        <p:txBody>
          <a:bodyPr wrap="square" rtlCol="0">
            <a:spAutoFit/>
          </a:bodyPr>
          <a:lstStyle/>
          <a:p>
            <a:pPr algn="ctr"/>
            <a:r>
              <a:rPr lang="en-US" sz="3200" dirty="0" err="1" smtClean="0">
                <a:latin typeface="Times New Roman" panose="02020603050405020304" pitchFamily="18" charset="0"/>
                <a:cs typeface="Times New Roman" panose="02020603050405020304" pitchFamily="18" charset="0"/>
              </a:rPr>
              <a:t>Gửi</a:t>
            </a:r>
            <a:r>
              <a:rPr lang="en-US" sz="3200" dirty="0" smtClean="0">
                <a:latin typeface="Times New Roman" panose="02020603050405020304" pitchFamily="18" charset="0"/>
                <a:cs typeface="Times New Roman" panose="02020603050405020304" pitchFamily="18" charset="0"/>
              </a:rPr>
              <a:t> qua email </a:t>
            </a:r>
            <a:r>
              <a:rPr lang="en-US" sz="3200" b="1" u="sng" dirty="0" err="1" smtClean="0">
                <a:latin typeface="Times New Roman" panose="02020603050405020304" pitchFamily="18" charset="0"/>
                <a:cs typeface="Times New Roman" panose="02020603050405020304" pitchFamily="18" charset="0"/>
              </a:rPr>
              <a:t>cùng</a:t>
            </a: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lúc</a:t>
            </a:r>
            <a:r>
              <a:rPr lang="en-US" sz="3200" b="1" u="sng" dirty="0" smtClean="0">
                <a:latin typeface="Times New Roman" panose="02020603050405020304" pitchFamily="18" charset="0"/>
                <a:cs typeface="Times New Roman" panose="02020603050405020304" pitchFamily="18" charset="0"/>
              </a:rPr>
              <a:t> </a:t>
            </a:r>
            <a:r>
              <a:rPr lang="en-US" sz="3200" b="1" u="sng" dirty="0" smtClean="0">
                <a:latin typeface="Times New Roman" panose="02020603050405020304" pitchFamily="18" charset="0"/>
                <a:cs typeface="Times New Roman" panose="02020603050405020304" pitchFamily="18" charset="0"/>
              </a:rPr>
              <a:t>3 </a:t>
            </a:r>
            <a:r>
              <a:rPr lang="en-US" sz="3200" b="1" u="sng" dirty="0" smtClean="0">
                <a:latin typeface="Times New Roman" panose="02020603050405020304" pitchFamily="18" charset="0"/>
                <a:cs typeface="Times New Roman" panose="02020603050405020304" pitchFamily="18" charset="0"/>
              </a:rPr>
              <a:t>files</a:t>
            </a:r>
          </a:p>
          <a:p>
            <a:pPr algn="ctr"/>
            <a:endParaRPr lang="en-US" sz="3200" dirty="0" smtClean="0">
              <a:latin typeface="Times New Roman" panose="02020603050405020304" pitchFamily="18" charset="0"/>
              <a:cs typeface="Times New Roman" panose="02020603050405020304" pitchFamily="18" charset="0"/>
            </a:endParaRPr>
          </a:p>
          <a:p>
            <a:pPr algn="ctr"/>
            <a:endParaRPr lang="en-US" sz="3200" dirty="0">
              <a:latin typeface="Times New Roman" panose="02020603050405020304" pitchFamily="18" charset="0"/>
              <a:cs typeface="Times New Roman" panose="02020603050405020304" pitchFamily="18" charset="0"/>
            </a:endParaRPr>
          </a:p>
          <a:p>
            <a:pPr algn="ctr"/>
            <a:r>
              <a:rPr lang="en-US" sz="4400" b="1" dirty="0" smtClean="0">
                <a:solidFill>
                  <a:srgbClr val="FF0000"/>
                </a:solidFill>
                <a:latin typeface="Times New Roman" panose="02020603050405020304" pitchFamily="18" charset="0"/>
                <a:cs typeface="Times New Roman" panose="02020603050405020304" pitchFamily="18" charset="0"/>
              </a:rPr>
              <a:t>nguyendieulinh@iuh.edu.vn</a:t>
            </a:r>
          </a:p>
          <a:p>
            <a:pPr algn="ctr"/>
            <a:endParaRPr lang="en-US" sz="3200" dirty="0">
              <a:latin typeface="Times New Roman" panose="02020603050405020304" pitchFamily="18" charset="0"/>
              <a:cs typeface="Times New Roman" panose="02020603050405020304" pitchFamily="18" charset="0"/>
            </a:endParaRPr>
          </a:p>
          <a:p>
            <a:pPr algn="ctr"/>
            <a:endParaRPr lang="en-US" sz="3200" dirty="0" smtClean="0">
              <a:latin typeface="Times New Roman" panose="02020603050405020304" pitchFamily="18" charset="0"/>
              <a:cs typeface="Times New Roman" panose="02020603050405020304" pitchFamily="18" charset="0"/>
            </a:endParaRPr>
          </a:p>
          <a:p>
            <a:pPr algn="ctr"/>
            <a:endParaRPr lang="en-US" sz="3200" dirty="0">
              <a:latin typeface="Times New Roman" panose="02020603050405020304" pitchFamily="18" charset="0"/>
              <a:cs typeface="Times New Roman" panose="02020603050405020304" pitchFamily="18" charset="0"/>
            </a:endParaRPr>
          </a:p>
          <a:p>
            <a:pPr algn="ctr"/>
            <a:r>
              <a:rPr lang="en-US" sz="4400" b="1" dirty="0" err="1" smtClean="0">
                <a:solidFill>
                  <a:srgbClr val="0070C0"/>
                </a:solidFill>
                <a:latin typeface="Times New Roman" panose="02020603050405020304" pitchFamily="18" charset="0"/>
                <a:cs typeface="Times New Roman" panose="02020603050405020304" pitchFamily="18" charset="0"/>
              </a:rPr>
              <a:t>Trước</a:t>
            </a:r>
            <a:r>
              <a:rPr lang="en-US" sz="4400" b="1" dirty="0" smtClean="0">
                <a:solidFill>
                  <a:srgbClr val="0070C0"/>
                </a:solidFill>
                <a:latin typeface="Times New Roman" panose="02020603050405020304" pitchFamily="18" charset="0"/>
                <a:cs typeface="Times New Roman" panose="02020603050405020304" pitchFamily="18" charset="0"/>
              </a:rPr>
              <a:t> 15h </a:t>
            </a:r>
            <a:r>
              <a:rPr lang="en-US" sz="4400" b="1" dirty="0" err="1" smtClean="0">
                <a:solidFill>
                  <a:srgbClr val="0070C0"/>
                </a:solidFill>
                <a:latin typeface="Times New Roman" panose="02020603050405020304" pitchFamily="18" charset="0"/>
                <a:cs typeface="Times New Roman" panose="02020603050405020304" pitchFamily="18" charset="0"/>
              </a:rPr>
              <a:t>ngày</a:t>
            </a:r>
            <a:r>
              <a:rPr lang="en-US" sz="4400" b="1" dirty="0" smtClean="0">
                <a:solidFill>
                  <a:srgbClr val="0070C0"/>
                </a:solidFill>
                <a:latin typeface="Times New Roman" panose="02020603050405020304" pitchFamily="18" charset="0"/>
                <a:cs typeface="Times New Roman" panose="02020603050405020304" pitchFamily="18" charset="0"/>
              </a:rPr>
              <a:t> 15/08/2021</a:t>
            </a:r>
            <a:endParaRPr lang="en-US" sz="4400" b="1" dirty="0">
              <a:solidFill>
                <a:srgbClr val="0070C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1146" y="0"/>
            <a:ext cx="2090854" cy="2090854"/>
          </a:xfrm>
          <a:prstGeom prst="rect">
            <a:avLst/>
          </a:prstGeom>
        </p:spPr>
      </p:pic>
    </p:spTree>
    <p:extLst>
      <p:ext uri="{BB962C8B-B14F-4D97-AF65-F5344CB8AC3E}">
        <p14:creationId xmlns:p14="http://schemas.microsoft.com/office/powerpoint/2010/main" val="3326336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2237" y="1883121"/>
            <a:ext cx="4556415" cy="4556415"/>
          </a:xfrm>
          <a:prstGeom prst="rect">
            <a:avLst/>
          </a:prstGeom>
        </p:spPr>
      </p:pic>
      <p:sp>
        <p:nvSpPr>
          <p:cNvPr id="4" name="TextBox 3"/>
          <p:cNvSpPr txBox="1"/>
          <p:nvPr/>
        </p:nvSpPr>
        <p:spPr>
          <a:xfrm>
            <a:off x="968721" y="671558"/>
            <a:ext cx="10357164" cy="1015663"/>
          </a:xfrm>
          <a:prstGeom prst="rect">
            <a:avLst/>
          </a:prstGeom>
          <a:noFill/>
        </p:spPr>
        <p:txBody>
          <a:bodyPr wrap="square" rtlCol="0">
            <a:spAutoFit/>
          </a:bodyPr>
          <a:lstStyle/>
          <a:p>
            <a:r>
              <a:rPr lang="en-US" sz="6000" b="1" dirty="0" smtClean="0">
                <a:solidFill>
                  <a:srgbClr val="0070C0"/>
                </a:solidFill>
                <a:effectLst>
                  <a:outerShdw blurRad="38100" dist="38100" dir="2700000" algn="tl">
                    <a:srgbClr val="000000">
                      <a:alpha val="43137"/>
                    </a:srgbClr>
                  </a:outerShdw>
                </a:effectLst>
              </a:rPr>
              <a:t>CHÚC CÁC BẠN THÀNH CÔNG!!!</a:t>
            </a:r>
            <a:endParaRPr lang="en-US" sz="60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644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81" y="21683"/>
            <a:ext cx="11986787" cy="6740307"/>
          </a:xfrm>
          <a:prstGeom prst="rect">
            <a:avLst/>
          </a:prstGeom>
        </p:spPr>
        <p:txBody>
          <a:bodyPr wrap="square">
            <a:spAutoFit/>
          </a:bodyPr>
          <a:lstStyle/>
          <a:p>
            <a:pPr algn="ctr"/>
            <a:r>
              <a:rPr lang="en-US" sz="2400" b="1" i="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LƯU Ý CHUNG</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1.</a:t>
            </a:r>
            <a:r>
              <a:rPr lang="vi-VN" sz="2400" b="0" i="0" dirty="0" smtClean="0">
                <a:solidFill>
                  <a:srgbClr val="222222"/>
                </a:solidFill>
                <a:effectLst/>
                <a:latin typeface="Times New Roman" panose="02020603050405020304" pitchFamily="18" charset="0"/>
                <a:cs typeface="Times New Roman" panose="02020603050405020304" pitchFamily="18" charset="0"/>
              </a:rPr>
              <a:t> </a:t>
            </a:r>
            <a:r>
              <a:rPr lang="en-US" sz="2400" b="0" i="0" dirty="0" smtClean="0">
                <a:solidFill>
                  <a:srgbClr val="222222"/>
                </a:solidFill>
                <a:effectLst/>
                <a:latin typeface="Times New Roman" panose="02020603050405020304" pitchFamily="18" charset="0"/>
                <a:cs typeface="Times New Roman" panose="02020603050405020304" pitchFamily="18" charset="0"/>
              </a:rPr>
              <a:t>G</a:t>
            </a:r>
            <a:r>
              <a:rPr lang="vi-VN" sz="2400" b="0" i="0" dirty="0" smtClean="0">
                <a:solidFill>
                  <a:srgbClr val="222222"/>
                </a:solidFill>
                <a:effectLst/>
                <a:latin typeface="Times New Roman" panose="02020603050405020304" pitchFamily="18" charset="0"/>
                <a:cs typeface="Times New Roman" panose="02020603050405020304" pitchFamily="18" charset="0"/>
              </a:rPr>
              <a:t>iấy A4 (</a:t>
            </a:r>
            <a:r>
              <a:rPr lang="vi-VN" sz="2400" b="0" i="1" dirty="0" smtClean="0">
                <a:solidFill>
                  <a:srgbClr val="222222"/>
                </a:solidFill>
                <a:effectLst/>
                <a:latin typeface="Times New Roman" panose="02020603050405020304" pitchFamily="18" charset="0"/>
                <a:cs typeface="Times New Roman" panose="02020603050405020304" pitchFamily="18" charset="0"/>
              </a:rPr>
              <a:t>210 x 297 mm</a:t>
            </a:r>
            <a:r>
              <a:rPr lang="vi-VN" sz="2400" b="0" i="0" dirty="0" smtClean="0">
                <a:solidFill>
                  <a:srgbClr val="222222"/>
                </a:solidFill>
                <a:effectLst/>
                <a:latin typeface="Times New Roman" panose="02020603050405020304" pitchFamily="18" charset="0"/>
                <a:cs typeface="Times New Roman" panose="02020603050405020304" pitchFamily="18" charset="0"/>
              </a:rPr>
              <a:t>), khuyến khích in 2 mặt, phông chữ Unicode, kiểu chữ Time New Roman, cỡ chữ 13, đánh số thứ tự trang ở chính giữa trang, vị trí ở phía trên đầu mỗi trang.</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2.</a:t>
            </a:r>
            <a:r>
              <a:rPr lang="vi-VN" sz="2400" b="0" i="0" dirty="0" smtClean="0">
                <a:solidFill>
                  <a:srgbClr val="222222"/>
                </a:solidFill>
                <a:effectLst/>
                <a:latin typeface="Times New Roman" panose="02020603050405020304" pitchFamily="18" charset="0"/>
                <a:cs typeface="Times New Roman" panose="02020603050405020304" pitchFamily="18" charset="0"/>
              </a:rPr>
              <a:t> Các phần, mục, tiểu mục phải được đánh số thứ tự rõ ràng theo một kiểu thống nhất: 1.; 1.1.; 1.1.1...</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3.</a:t>
            </a:r>
            <a:r>
              <a:rPr lang="vi-VN" sz="2400" b="0" i="0" dirty="0" smtClean="0">
                <a:solidFill>
                  <a:srgbClr val="222222"/>
                </a:solidFill>
                <a:effectLst/>
                <a:latin typeface="Times New Roman" panose="02020603050405020304" pitchFamily="18" charset="0"/>
                <a:cs typeface="Times New Roman" panose="02020603050405020304" pitchFamily="18" charset="0"/>
              </a:rPr>
              <a:t> Các công thức, các ký hiệu phải có chú thích rõ ràng. Bảng vẽ, biểu đồ, sơ đồ minh họa... phải được đánh số thứ tự kèm theo chú thích.</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4.</a:t>
            </a:r>
            <a:r>
              <a:rPr lang="vi-VN" sz="2400" b="0" i="0" dirty="0" smtClean="0">
                <a:solidFill>
                  <a:srgbClr val="222222"/>
                </a:solidFill>
                <a:effectLst/>
                <a:latin typeface="Times New Roman" panose="02020603050405020304" pitchFamily="18" charset="0"/>
                <a:cs typeface="Times New Roman" panose="02020603050405020304" pitchFamily="18" charset="0"/>
              </a:rPr>
              <a:t> Tên tác giả nước ngoài nêu trong công trình phải viết theo đúng tiếng nước đó hoặc theo cách phiên âm hệ chữ latinh (</a:t>
            </a:r>
            <a:r>
              <a:rPr lang="vi-VN" sz="2400" b="0" i="1" dirty="0" smtClean="0">
                <a:solidFill>
                  <a:srgbClr val="222222"/>
                </a:solidFill>
                <a:effectLst/>
                <a:latin typeface="Times New Roman" panose="02020603050405020304" pitchFamily="18" charset="0"/>
                <a:cs typeface="Times New Roman" panose="02020603050405020304" pitchFamily="18" charset="0"/>
              </a:rPr>
              <a:t>căn cứ vào tài liệu tham khảo</a:t>
            </a:r>
            <a:r>
              <a:rPr lang="vi-VN" sz="2400" b="0" i="0" dirty="0" smtClean="0">
                <a:solidFill>
                  <a:srgbClr val="222222"/>
                </a:solidFill>
                <a:effectLst/>
                <a:latin typeface="Times New Roman" panose="02020603050405020304" pitchFamily="18" charset="0"/>
                <a:cs typeface="Times New Roman" panose="02020603050405020304" pitchFamily="18" charset="0"/>
              </a:rPr>
              <a:t>).</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5.</a:t>
            </a:r>
            <a:r>
              <a:rPr lang="vi-VN" sz="2400" b="0" i="0" dirty="0" smtClean="0">
                <a:solidFill>
                  <a:srgbClr val="222222"/>
                </a:solidFill>
                <a:effectLst/>
                <a:latin typeface="Times New Roman" panose="02020603050405020304" pitchFamily="18" charset="0"/>
                <a:cs typeface="Times New Roman" panose="02020603050405020304" pitchFamily="18" charset="0"/>
              </a:rPr>
              <a:t> </a:t>
            </a:r>
            <a:r>
              <a:rPr lang="vi-VN" sz="2400" b="1" i="0" dirty="0" smtClean="0">
                <a:solidFill>
                  <a:srgbClr val="FF0000"/>
                </a:solidFill>
                <a:effectLst/>
                <a:latin typeface="Times New Roman" panose="02020603050405020304" pitchFamily="18" charset="0"/>
                <a:cs typeface="Times New Roman" panose="02020603050405020304" pitchFamily="18" charset="0"/>
              </a:rPr>
              <a:t>Không viết tên tác giả, tên trường, tên giảng viên hướng dẫn</a:t>
            </a:r>
            <a:r>
              <a:rPr lang="vi-VN" sz="2400" b="0" i="0" dirty="0" smtClean="0">
                <a:solidFill>
                  <a:srgbClr val="222222"/>
                </a:solidFill>
                <a:effectLst/>
                <a:latin typeface="Times New Roman" panose="02020603050405020304" pitchFamily="18" charset="0"/>
                <a:cs typeface="Times New Roman" panose="02020603050405020304" pitchFamily="18" charset="0"/>
              </a:rPr>
              <a:t>; không viết lời cảm ơn, không được dùng các ký hiệu riêng, gạch dưới các câu trong toàn bộ công trình và không được ký tên. Mục đích nhằm thể hiện tính khách quan, đảm bảo công bằng khi chấm điểm và đánh giá.</a:t>
            </a:r>
          </a:p>
          <a:p>
            <a:pPr algn="just"/>
            <a:r>
              <a:rPr lang="vi-VN" sz="2400" b="1" i="0" dirty="0" smtClean="0">
                <a:solidFill>
                  <a:srgbClr val="222222"/>
                </a:solidFill>
                <a:effectLst/>
                <a:latin typeface="Times New Roman" panose="02020603050405020304" pitchFamily="18" charset="0"/>
                <a:cs typeface="Times New Roman" panose="02020603050405020304" pitchFamily="18" charset="0"/>
              </a:rPr>
              <a:t>6.</a:t>
            </a:r>
            <a:r>
              <a:rPr lang="vi-VN" sz="2400" b="0" i="0" dirty="0" smtClean="0">
                <a:solidFill>
                  <a:srgbClr val="222222"/>
                </a:solidFill>
                <a:effectLst/>
                <a:latin typeface="Times New Roman" panose="02020603050405020304" pitchFamily="18" charset="0"/>
                <a:cs typeface="Times New Roman" panose="02020603050405020304" pitchFamily="18" charset="0"/>
              </a:rPr>
              <a:t> Trang bìa của công trình phải được đóng bằng giấy bìa, màu xanh nước biển, gáy dán keo màu xanh dương đậm (</a:t>
            </a:r>
            <a:r>
              <a:rPr lang="vi-VN" sz="2400" b="0" i="1" dirty="0" smtClean="0">
                <a:solidFill>
                  <a:srgbClr val="FF0000"/>
                </a:solidFill>
                <a:effectLst/>
                <a:latin typeface="Times New Roman" panose="02020603050405020304" pitchFamily="18" charset="0"/>
                <a:cs typeface="Times New Roman" panose="02020603050405020304" pitchFamily="18" charset="0"/>
              </a:rPr>
              <a:t>không dùng gáy lò xo</a:t>
            </a:r>
            <a:r>
              <a:rPr lang="vi-VN" sz="2400" b="0" i="0" dirty="0" smtClean="0">
                <a:solidFill>
                  <a:srgbClr val="222222"/>
                </a:solidFill>
                <a:effectLst/>
                <a:latin typeface="Times New Roman" panose="02020603050405020304" pitchFamily="18" charset="0"/>
                <a:cs typeface="Times New Roman" panose="02020603050405020304" pitchFamily="18" charset="0"/>
              </a:rPr>
              <a:t>).</a:t>
            </a:r>
            <a:endParaRPr lang="en-US" sz="2400" b="0" i="0" dirty="0" smtClean="0">
              <a:solidFill>
                <a:srgbClr val="222222"/>
              </a:solidFill>
              <a:effectLst/>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7.</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bắt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đầu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trang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thứ</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giấy</a:t>
            </a:r>
            <a:r>
              <a:rPr lang="en-US" sz="2400" dirty="0">
                <a:latin typeface="Times New Roman" panose="02020603050405020304" pitchFamily="18" charset="0"/>
                <a:cs typeface="Times New Roman" panose="02020603050405020304" pitchFamily="18" charset="0"/>
              </a:rPr>
              <a:t> A4.</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trình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bày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trang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tiếp</a:t>
            </a:r>
            <a:r>
              <a:rPr lang="en-US" sz="2400" i="1" dirty="0" smtClean="0">
                <a:latin typeface="Times New Roman" panose="02020603050405020304" pitchFamily="18" charset="0"/>
                <a:cs typeface="Times New Roman" panose="02020603050405020304" pitchFamily="18" charset="0"/>
              </a:rPr>
              <a:t>).</a:t>
            </a:r>
            <a:endParaRPr lang="vi-VN" sz="24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589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0282" y="1806165"/>
            <a:ext cx="10782677" cy="4154984"/>
          </a:xfrm>
          <a:prstGeom prst="rect">
            <a:avLst/>
          </a:prstGeom>
        </p:spPr>
        <p:txBody>
          <a:bodyPr wrap="square">
            <a:spAutoFit/>
          </a:bodyPr>
          <a:lstStyle/>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lược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tồn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dung -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qui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nghiên</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theo.</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0000"/>
              </a:lnSpc>
              <a:spcAft>
                <a:spcPts val="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2668555" y="161593"/>
            <a:ext cx="6527684" cy="954107"/>
          </a:xfrm>
          <a:prstGeom prst="rect">
            <a:avLst/>
          </a:prstGeom>
        </p:spPr>
        <p:txBody>
          <a:bodyPr wrap="none">
            <a:spAutoFit/>
          </a:bodyPr>
          <a:lstStyle/>
          <a:p>
            <a:pPr algn="ct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BỐ CỤC CÔNG TRÌNH NGHIÊN CỨU </a:t>
            </a:r>
          </a:p>
          <a:p>
            <a:pPr algn="ct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theo</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yêu</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cầu</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của</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Thành</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8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Đoàn</a:t>
            </a:r>
            <a:r>
              <a:rPr lang="en-US" sz="28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endParaRPr lang="en-US" sz="2800"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0447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6417" y="180989"/>
            <a:ext cx="10266628" cy="6709529"/>
          </a:xfrm>
          <a:prstGeom prst="rect">
            <a:avLst/>
          </a:prstGeom>
        </p:spPr>
        <p:txBody>
          <a:bodyPr wrap="square">
            <a:spAutoFit/>
          </a:bodyPr>
          <a:lstStyle/>
          <a:p>
            <a:pPr algn="ctr"/>
            <a:r>
              <a:rPr lang="en-US" sz="2200" b="1" i="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BỐ CỤC NỘI DUNG (</a:t>
            </a:r>
            <a:r>
              <a:rPr lang="en-US" sz="2200" b="1" i="0" dirty="0" err="1"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trên</a:t>
            </a:r>
            <a:r>
              <a:rPr lang="en-US" sz="2200" b="1" i="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web SMIA)</a:t>
            </a: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Trang bìa: gồm bìa ngoài và bìa trong</a:t>
            </a: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Mục lục</a:t>
            </a: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Danh mục các ký hiệu, các chữ viết tắt </a:t>
            </a:r>
            <a:r>
              <a:rPr lang="vi-VN" sz="2200" b="0" i="1" dirty="0" smtClean="0">
                <a:solidFill>
                  <a:srgbClr val="222222"/>
                </a:solidFill>
                <a:effectLst/>
                <a:latin typeface="Times New Roman" panose="02020603050405020304" pitchFamily="18" charset="0"/>
                <a:cs typeface="Times New Roman" panose="02020603050405020304" pitchFamily="18" charset="0"/>
              </a:rPr>
              <a:t>(nếu có)</a:t>
            </a:r>
            <a:endParaRPr lang="vi-VN" sz="2200" b="0" i="0" dirty="0" smtClean="0">
              <a:solidFill>
                <a:srgbClr val="222222"/>
              </a:solidFill>
              <a:effectLst/>
              <a:latin typeface="Times New Roman" panose="02020603050405020304" pitchFamily="18" charset="0"/>
              <a:cs typeface="Times New Roman" panose="02020603050405020304" pitchFamily="18" charset="0"/>
            </a:endParaRP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Danh mục các bảng, hình vẽ, biểu đồ </a:t>
            </a:r>
            <a:r>
              <a:rPr lang="vi-VN" sz="2200" b="0" i="1" dirty="0" smtClean="0">
                <a:solidFill>
                  <a:srgbClr val="222222"/>
                </a:solidFill>
                <a:effectLst/>
                <a:latin typeface="Times New Roman" panose="02020603050405020304" pitchFamily="18" charset="0"/>
                <a:cs typeface="Times New Roman" panose="02020603050405020304" pitchFamily="18" charset="0"/>
              </a:rPr>
              <a:t>(nếu có)</a:t>
            </a:r>
            <a:endParaRPr lang="vi-VN" sz="2200" b="0" i="0" dirty="0" smtClean="0">
              <a:solidFill>
                <a:srgbClr val="222222"/>
              </a:solidFill>
              <a:effectLst/>
              <a:latin typeface="Times New Roman" panose="02020603050405020304" pitchFamily="18" charset="0"/>
              <a:cs typeface="Times New Roman" panose="02020603050405020304" pitchFamily="18" charset="0"/>
            </a:endParaRP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Tóm tắt</a:t>
            </a:r>
          </a:p>
          <a:p>
            <a:pPr algn="just"/>
            <a:r>
              <a:rPr lang="vi-VN" sz="2200" b="0" i="0" dirty="0" smtClean="0">
                <a:effectLst/>
                <a:latin typeface="Times New Roman" panose="02020603050405020304" pitchFamily="18" charset="0"/>
                <a:cs typeface="Times New Roman" panose="02020603050405020304" pitchFamily="18" charset="0"/>
              </a:rPr>
              <a:t>Phần mở đầu</a:t>
            </a:r>
            <a:r>
              <a:rPr lang="en-US" sz="2200" b="0" i="0" dirty="0" smtClean="0">
                <a:effectLst/>
                <a:latin typeface="Times New Roman" panose="02020603050405020304" pitchFamily="18" charset="0"/>
                <a:cs typeface="Times New Roman" panose="02020603050405020304" pitchFamily="18" charset="0"/>
              </a:rPr>
              <a:t> </a:t>
            </a:r>
            <a:r>
              <a:rPr lang="en-US" sz="2400" b="0" i="0" dirty="0" smtClean="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vi-VN" sz="2400" b="0" i="0" dirty="0" smtClean="0">
              <a:solidFill>
                <a:srgbClr val="FF0000"/>
              </a:solidFill>
              <a:effectLst/>
              <a:latin typeface="Times New Roman" panose="02020603050405020304" pitchFamily="18" charset="0"/>
              <a:cs typeface="Times New Roman" panose="02020603050405020304" pitchFamily="18" charset="0"/>
            </a:endParaRPr>
          </a:p>
          <a:p>
            <a:pPr algn="just"/>
            <a:r>
              <a:rPr lang="vi-VN" sz="2200" b="0" i="0" dirty="0" smtClean="0">
                <a:effectLst/>
                <a:latin typeface="Times New Roman" panose="02020603050405020304" pitchFamily="18" charset="0"/>
                <a:cs typeface="Times New Roman" panose="02020603050405020304" pitchFamily="18" charset="0"/>
              </a:rPr>
              <a:t>1. Lý do chọn đề tài</a:t>
            </a:r>
          </a:p>
          <a:p>
            <a:pPr algn="just"/>
            <a:r>
              <a:rPr lang="vi-VN" sz="2200" b="0" i="0" dirty="0" smtClean="0">
                <a:effectLst/>
                <a:latin typeface="Times New Roman" panose="02020603050405020304" pitchFamily="18" charset="0"/>
                <a:cs typeface="Times New Roman" panose="02020603050405020304" pitchFamily="18" charset="0"/>
              </a:rPr>
              <a:t>2. Mục tiêu của đề tài</a:t>
            </a:r>
          </a:p>
          <a:p>
            <a:pPr algn="just"/>
            <a:r>
              <a:rPr lang="vi-VN" sz="2200" b="0" i="0" dirty="0" smtClean="0">
                <a:effectLst/>
                <a:latin typeface="Times New Roman" panose="02020603050405020304" pitchFamily="18" charset="0"/>
                <a:cs typeface="Times New Roman" panose="02020603050405020304" pitchFamily="18" charset="0"/>
              </a:rPr>
              <a:t>3. Đối tượng nghiên cứu</a:t>
            </a:r>
          </a:p>
          <a:p>
            <a:pPr algn="just"/>
            <a:r>
              <a:rPr lang="vi-VN" sz="2200" b="0" i="0" dirty="0" smtClean="0">
                <a:effectLst/>
                <a:latin typeface="Times New Roman" panose="02020603050405020304" pitchFamily="18" charset="0"/>
                <a:cs typeface="Times New Roman" panose="02020603050405020304" pitchFamily="18" charset="0"/>
              </a:rPr>
              <a:t>4. Phạm vi nghiên cứu</a:t>
            </a:r>
          </a:p>
          <a:p>
            <a:pPr algn="just"/>
            <a:r>
              <a:rPr lang="vi-VN" sz="2200" b="0" i="0" dirty="0" smtClean="0">
                <a:effectLst/>
                <a:latin typeface="Times New Roman" panose="02020603050405020304" pitchFamily="18" charset="0"/>
                <a:cs typeface="Times New Roman" panose="02020603050405020304" pitchFamily="18" charset="0"/>
              </a:rPr>
              <a:t>5. Ý nghĩa khoa học và ý nghĩa thực tiễn, quy mô và phạm vi áp dụng (nếu có)</a:t>
            </a:r>
          </a:p>
          <a:p>
            <a:pPr algn="just"/>
            <a:r>
              <a:rPr lang="vi-VN" sz="2200" b="0" i="0" dirty="0" smtClean="0">
                <a:effectLst/>
                <a:latin typeface="Times New Roman" panose="02020603050405020304" pitchFamily="18" charset="0"/>
                <a:cs typeface="Times New Roman" panose="02020603050405020304" pitchFamily="18" charset="0"/>
              </a:rPr>
              <a:t>Phần 1: Tổng quan tài liệu</a:t>
            </a:r>
            <a:r>
              <a:rPr lang="en-US" sz="2200" b="0" i="0" dirty="0" smtClean="0">
                <a:effectLst/>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Tổng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quan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tài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liệu</a:t>
            </a:r>
            <a:endParaRPr lang="vi-VN" sz="2400" b="1" dirty="0">
              <a:solidFill>
                <a:srgbClr val="FF0000"/>
              </a:solidFill>
              <a:latin typeface="Times New Roman" panose="02020603050405020304" pitchFamily="18" charset="0"/>
              <a:cs typeface="Times New Roman" panose="02020603050405020304" pitchFamily="18" charset="0"/>
            </a:endParaRPr>
          </a:p>
          <a:p>
            <a:pPr algn="just"/>
            <a:r>
              <a:rPr lang="vi-VN" sz="2200" b="0" i="0" dirty="0" smtClean="0">
                <a:effectLst/>
                <a:latin typeface="Times New Roman" panose="02020603050405020304" pitchFamily="18" charset="0"/>
                <a:cs typeface="Times New Roman" panose="02020603050405020304" pitchFamily="18" charset="0"/>
              </a:rPr>
              <a:t>Phần 2: Vật liệu - Phương pháp</a:t>
            </a:r>
            <a:r>
              <a:rPr lang="en-US" sz="2200" b="0" i="0" dirty="0" smtClean="0">
                <a:effectLst/>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a:solidFill>
                  <a:srgbClr val="FF0000"/>
                </a:solidFill>
                <a:latin typeface="Times New Roman" panose="02020603050405020304" pitchFamily="18" charset="0"/>
                <a:cs typeface="Times New Roman" panose="02020603050405020304" pitchFamily="18" charset="0"/>
              </a:rPr>
              <a:t>3. </a:t>
            </a:r>
            <a:r>
              <a:rPr lang="en-US" sz="2400" b="1" dirty="0" err="1">
                <a:solidFill>
                  <a:srgbClr val="FF0000"/>
                </a:solidFill>
                <a:latin typeface="Times New Roman" panose="02020603050405020304" pitchFamily="18" charset="0"/>
                <a:cs typeface="Times New Roman" panose="02020603050405020304" pitchFamily="18" charset="0"/>
              </a:rPr>
              <a:t>Mục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tiêu</a:t>
            </a:r>
            <a:r>
              <a:rPr lang="en-US" sz="2400" b="1" dirty="0">
                <a:solidFill>
                  <a:srgbClr val="FF0000"/>
                </a:solidFill>
                <a:latin typeface="Times New Roman" panose="02020603050405020304" pitchFamily="18" charset="0"/>
                <a:cs typeface="Times New Roman" panose="02020603050405020304" pitchFamily="18" charset="0"/>
              </a:rPr>
              <a:t> - </a:t>
            </a:r>
            <a:r>
              <a:rPr lang="en-US" sz="2400" b="1" dirty="0" err="1">
                <a:solidFill>
                  <a:srgbClr val="FF0000"/>
                </a:solidFill>
                <a:latin typeface="Times New Roman" panose="02020603050405020304" pitchFamily="18" charset="0"/>
                <a:cs typeface="Times New Roman" panose="02020603050405020304" pitchFamily="18" charset="0"/>
              </a:rPr>
              <a:t>Phương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pháp</a:t>
            </a:r>
            <a:endParaRPr lang="vi-VN" sz="2400" b="1" dirty="0">
              <a:solidFill>
                <a:srgbClr val="FF0000"/>
              </a:solidFill>
              <a:latin typeface="Times New Roman" panose="02020603050405020304" pitchFamily="18" charset="0"/>
              <a:cs typeface="Times New Roman" panose="02020603050405020304" pitchFamily="18" charset="0"/>
            </a:endParaRPr>
          </a:p>
          <a:p>
            <a:pPr algn="just"/>
            <a:r>
              <a:rPr lang="vi-VN" sz="2200" b="0" i="0" dirty="0" smtClean="0">
                <a:effectLst/>
                <a:latin typeface="Times New Roman" panose="02020603050405020304" pitchFamily="18" charset="0"/>
                <a:cs typeface="Times New Roman" panose="02020603050405020304" pitchFamily="18" charset="0"/>
              </a:rPr>
              <a:t>Phần 3: Kết quả - Thảo luận</a:t>
            </a:r>
            <a:r>
              <a:rPr lang="en-US" sz="2200" b="0" i="0" dirty="0" smtClean="0">
                <a:effectLst/>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a:solidFill>
                  <a:srgbClr val="FF0000"/>
                </a:solidFill>
                <a:latin typeface="Times New Roman" panose="02020603050405020304" pitchFamily="18" charset="0"/>
                <a:cs typeface="Times New Roman" panose="02020603050405020304" pitchFamily="18" charset="0"/>
              </a:rPr>
              <a:t>4. </a:t>
            </a:r>
            <a:r>
              <a:rPr lang="en-US" sz="2400" b="1" dirty="0" err="1">
                <a:solidFill>
                  <a:srgbClr val="FF0000"/>
                </a:solidFill>
                <a:latin typeface="Times New Roman" panose="02020603050405020304" pitchFamily="18" charset="0"/>
                <a:cs typeface="Times New Roman" panose="02020603050405020304" pitchFamily="18" charset="0"/>
              </a:rPr>
              <a:t>Kết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quả</a:t>
            </a:r>
            <a:r>
              <a:rPr lang="en-US" sz="2400" b="1" dirty="0">
                <a:solidFill>
                  <a:srgbClr val="FF0000"/>
                </a:solidFill>
                <a:latin typeface="Times New Roman" panose="02020603050405020304" pitchFamily="18" charset="0"/>
                <a:cs typeface="Times New Roman" panose="02020603050405020304" pitchFamily="18" charset="0"/>
              </a:rPr>
              <a:t> - </a:t>
            </a:r>
            <a:r>
              <a:rPr lang="en-US" sz="2400" b="1" dirty="0" err="1">
                <a:solidFill>
                  <a:srgbClr val="FF0000"/>
                </a:solidFill>
                <a:latin typeface="Times New Roman" panose="02020603050405020304" pitchFamily="18" charset="0"/>
                <a:cs typeface="Times New Roman" panose="02020603050405020304" pitchFamily="18" charset="0"/>
              </a:rPr>
              <a:t>Thảo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luận</a:t>
            </a:r>
            <a:endParaRPr lang="vi-VN" sz="2400" b="1" dirty="0">
              <a:solidFill>
                <a:srgbClr val="FF0000"/>
              </a:solidFill>
              <a:latin typeface="Times New Roman" panose="02020603050405020304" pitchFamily="18" charset="0"/>
              <a:cs typeface="Times New Roman" panose="02020603050405020304" pitchFamily="18" charset="0"/>
            </a:endParaRPr>
          </a:p>
          <a:p>
            <a:pPr algn="just"/>
            <a:r>
              <a:rPr lang="vi-VN" sz="2200" b="0" i="0" dirty="0" smtClean="0">
                <a:effectLst/>
                <a:latin typeface="Times New Roman" panose="02020603050405020304" pitchFamily="18" charset="0"/>
                <a:cs typeface="Times New Roman" panose="02020603050405020304" pitchFamily="18" charset="0"/>
              </a:rPr>
              <a:t>Phần 4: Kết luận - Đề nghị</a:t>
            </a:r>
            <a:r>
              <a:rPr lang="en-US" sz="2200" b="0" i="0" dirty="0" smtClean="0">
                <a:effectLst/>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5. </a:t>
            </a:r>
            <a:r>
              <a:rPr lang="en-US" sz="2400" b="1" dirty="0" err="1">
                <a:solidFill>
                  <a:srgbClr val="FF0000"/>
                </a:solidFill>
                <a:latin typeface="Times New Roman" panose="02020603050405020304" pitchFamily="18" charset="0"/>
                <a:cs typeface="Times New Roman" panose="02020603050405020304" pitchFamily="18" charset="0"/>
              </a:rPr>
              <a:t>Kết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luận</a:t>
            </a:r>
            <a:r>
              <a:rPr lang="en-US" sz="2400" b="1" dirty="0">
                <a:solidFill>
                  <a:srgbClr val="FF0000"/>
                </a:solidFill>
                <a:latin typeface="Times New Roman" panose="02020603050405020304" pitchFamily="18" charset="0"/>
                <a:cs typeface="Times New Roman" panose="02020603050405020304" pitchFamily="18" charset="0"/>
              </a:rPr>
              <a:t> - </a:t>
            </a:r>
            <a:r>
              <a:rPr lang="en-US" sz="2400" b="1" dirty="0" err="1">
                <a:solidFill>
                  <a:srgbClr val="FF0000"/>
                </a:solidFill>
                <a:latin typeface="Times New Roman" panose="02020603050405020304" pitchFamily="18" charset="0"/>
                <a:cs typeface="Times New Roman" panose="02020603050405020304" pitchFamily="18" charset="0"/>
              </a:rPr>
              <a:t>Đề</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nghị</a:t>
            </a:r>
            <a:endParaRPr lang="vi-VN" sz="2400" b="1" dirty="0">
              <a:solidFill>
                <a:srgbClr val="FF0000"/>
              </a:solidFill>
              <a:latin typeface="Times New Roman" panose="02020603050405020304" pitchFamily="18" charset="0"/>
              <a:cs typeface="Times New Roman" panose="02020603050405020304" pitchFamily="18" charset="0"/>
            </a:endParaRP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Tài liệu tham khảo</a:t>
            </a:r>
            <a:r>
              <a:rPr lang="en-US" sz="2200" b="0" i="0" dirty="0" smtClean="0">
                <a:solidFill>
                  <a:srgbClr val="222222"/>
                </a:solidFill>
                <a:effectLst/>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a:solidFill>
                  <a:srgbClr val="FF0000"/>
                </a:solidFill>
                <a:latin typeface="Times New Roman" panose="02020603050405020304" pitchFamily="18" charset="0"/>
                <a:cs typeface="Times New Roman" panose="02020603050405020304" pitchFamily="18" charset="0"/>
              </a:rPr>
              <a:t>6. </a:t>
            </a:r>
            <a:r>
              <a:rPr lang="en-US" sz="2400" b="1" dirty="0" err="1">
                <a:solidFill>
                  <a:srgbClr val="FF0000"/>
                </a:solidFill>
                <a:latin typeface="Times New Roman" panose="02020603050405020304" pitchFamily="18" charset="0"/>
                <a:cs typeface="Times New Roman" panose="02020603050405020304" pitchFamily="18" charset="0"/>
              </a:rPr>
              <a:t>Tài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liệu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tham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khảo</a:t>
            </a:r>
            <a:endParaRPr lang="vi-VN" sz="2400" b="1" dirty="0">
              <a:solidFill>
                <a:srgbClr val="FF0000"/>
              </a:solidFill>
              <a:latin typeface="Times New Roman" panose="02020603050405020304" pitchFamily="18" charset="0"/>
              <a:cs typeface="Times New Roman" panose="02020603050405020304" pitchFamily="18" charset="0"/>
            </a:endParaRP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Phụ lục</a:t>
            </a:r>
          </a:p>
          <a:p>
            <a:pPr algn="just"/>
            <a:r>
              <a:rPr lang="vi-VN" sz="2200" b="0" i="0" dirty="0" smtClean="0">
                <a:solidFill>
                  <a:srgbClr val="222222"/>
                </a:solidFill>
                <a:effectLst/>
                <a:latin typeface="Times New Roman" panose="02020603050405020304" pitchFamily="18" charset="0"/>
                <a:cs typeface="Times New Roman" panose="02020603050405020304" pitchFamily="18" charset="0"/>
              </a:rPr>
              <a:t>Danh mục các công trình trước đây của tác giả </a:t>
            </a:r>
            <a:r>
              <a:rPr lang="vi-VN" sz="2200" b="0" i="1" dirty="0" smtClean="0">
                <a:solidFill>
                  <a:srgbClr val="222222"/>
                </a:solidFill>
                <a:effectLst/>
                <a:latin typeface="Times New Roman" panose="02020603050405020304" pitchFamily="18" charset="0"/>
                <a:cs typeface="Times New Roman" panose="02020603050405020304" pitchFamily="18" charset="0"/>
              </a:rPr>
              <a:t>(nếu có)</a:t>
            </a:r>
            <a:endParaRPr lang="vi-VN" sz="22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491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2019" y="172016"/>
            <a:ext cx="11369789" cy="639550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Tree>
    <p:extLst>
      <p:ext uri="{BB962C8B-B14F-4D97-AF65-F5344CB8AC3E}">
        <p14:creationId xmlns:p14="http://schemas.microsoft.com/office/powerpoint/2010/main" val="2511280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
        <p:nvSpPr>
          <p:cNvPr id="4" name="TextBox 3"/>
          <p:cNvSpPr txBox="1"/>
          <p:nvPr/>
        </p:nvSpPr>
        <p:spPr>
          <a:xfrm>
            <a:off x="3204926" y="671558"/>
            <a:ext cx="5513561" cy="584775"/>
          </a:xfrm>
          <a:prstGeom prst="rect">
            <a:avLst/>
          </a:prstGeom>
          <a:noFill/>
        </p:spPr>
        <p:txBody>
          <a:bodyPr wrap="square" rtlCol="0">
            <a:spAutoFit/>
          </a:bodyPr>
          <a:lstStyle/>
          <a:p>
            <a:r>
              <a:rPr lang="en-US" sz="3200" b="1" dirty="0" smtClean="0">
                <a:solidFill>
                  <a:srgbClr val="0070C0"/>
                </a:solidFill>
              </a:rPr>
              <a:t>CÁC LỖI THƯỜNG HAY GẶP</a:t>
            </a:r>
            <a:endParaRPr lang="en-US" sz="3200" b="1" dirty="0">
              <a:solidFill>
                <a:srgbClr val="0070C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5316" y="2779414"/>
            <a:ext cx="9246301" cy="2033072"/>
          </a:xfrm>
          <a:prstGeom prst="rect">
            <a:avLst/>
          </a:prstGeom>
        </p:spPr>
      </p:pic>
    </p:spTree>
    <p:extLst>
      <p:ext uri="{BB962C8B-B14F-4D97-AF65-F5344CB8AC3E}">
        <p14:creationId xmlns:p14="http://schemas.microsoft.com/office/powerpoint/2010/main" val="2812044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
        <p:nvSpPr>
          <p:cNvPr id="4" name="TextBox 3"/>
          <p:cNvSpPr txBox="1"/>
          <p:nvPr/>
        </p:nvSpPr>
        <p:spPr>
          <a:xfrm>
            <a:off x="3204926" y="671558"/>
            <a:ext cx="5513561" cy="584775"/>
          </a:xfrm>
          <a:prstGeom prst="rect">
            <a:avLst/>
          </a:prstGeom>
          <a:noFill/>
        </p:spPr>
        <p:txBody>
          <a:bodyPr wrap="square" rtlCol="0">
            <a:spAutoFit/>
          </a:bodyPr>
          <a:lstStyle/>
          <a:p>
            <a:r>
              <a:rPr lang="en-US" sz="3200" b="1" dirty="0" smtClean="0">
                <a:solidFill>
                  <a:srgbClr val="0070C0"/>
                </a:solidFill>
              </a:rPr>
              <a:t>CÁC LỖI THƯỜNG HAY GẶP</a:t>
            </a:r>
            <a:endParaRPr lang="en-US" sz="3200" b="1" dirty="0">
              <a:solidFill>
                <a:srgbClr val="0070C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5549" y="1795234"/>
            <a:ext cx="7488956" cy="3653929"/>
          </a:xfrm>
          <a:prstGeom prst="rect">
            <a:avLst/>
          </a:prstGeom>
        </p:spPr>
      </p:pic>
    </p:spTree>
    <p:extLst>
      <p:ext uri="{BB962C8B-B14F-4D97-AF65-F5344CB8AC3E}">
        <p14:creationId xmlns:p14="http://schemas.microsoft.com/office/powerpoint/2010/main" val="2252079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
        <p:nvSpPr>
          <p:cNvPr id="4" name="TextBox 3"/>
          <p:cNvSpPr txBox="1"/>
          <p:nvPr/>
        </p:nvSpPr>
        <p:spPr>
          <a:xfrm>
            <a:off x="5510911" y="92137"/>
            <a:ext cx="5513561" cy="584775"/>
          </a:xfrm>
          <a:prstGeom prst="rect">
            <a:avLst/>
          </a:prstGeom>
          <a:noFill/>
        </p:spPr>
        <p:txBody>
          <a:bodyPr wrap="square" rtlCol="0">
            <a:spAutoFit/>
          </a:bodyPr>
          <a:lstStyle/>
          <a:p>
            <a:r>
              <a:rPr lang="en-US" sz="3200" b="1" dirty="0" smtClean="0">
                <a:solidFill>
                  <a:srgbClr val="0070C0"/>
                </a:solidFill>
              </a:rPr>
              <a:t>CÁC LỖI THƯỜNG HAY GẶP</a:t>
            </a:r>
            <a:endParaRPr lang="en-US" sz="3200" b="1" dirty="0">
              <a:solidFill>
                <a:srgbClr val="0070C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72" y="208230"/>
            <a:ext cx="5557853" cy="6649770"/>
          </a:xfrm>
          <a:prstGeom prst="rect">
            <a:avLst/>
          </a:prstGeom>
        </p:spPr>
      </p:pic>
    </p:spTree>
    <p:extLst>
      <p:ext uri="{BB962C8B-B14F-4D97-AF65-F5344CB8AC3E}">
        <p14:creationId xmlns:p14="http://schemas.microsoft.com/office/powerpoint/2010/main" val="22903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4108" y="0"/>
            <a:ext cx="1927892" cy="1927892"/>
          </a:xfrm>
          <a:prstGeom prst="rect">
            <a:avLst/>
          </a:prstGeom>
        </p:spPr>
      </p:pic>
      <p:sp>
        <p:nvSpPr>
          <p:cNvPr id="4" name="TextBox 3"/>
          <p:cNvSpPr txBox="1"/>
          <p:nvPr/>
        </p:nvSpPr>
        <p:spPr>
          <a:xfrm>
            <a:off x="3204926" y="671558"/>
            <a:ext cx="5513561" cy="584775"/>
          </a:xfrm>
          <a:prstGeom prst="rect">
            <a:avLst/>
          </a:prstGeom>
          <a:noFill/>
        </p:spPr>
        <p:txBody>
          <a:bodyPr wrap="square" rtlCol="0">
            <a:spAutoFit/>
          </a:bodyPr>
          <a:lstStyle/>
          <a:p>
            <a:r>
              <a:rPr lang="en-US" sz="3200" b="1" dirty="0" smtClean="0">
                <a:solidFill>
                  <a:srgbClr val="0070C0"/>
                </a:solidFill>
              </a:rPr>
              <a:t>CÁC LỖI THƯỜNG HAY GẶP</a:t>
            </a:r>
            <a:endParaRPr lang="en-US" sz="3200" b="1" dirty="0">
              <a:solidFill>
                <a:srgbClr val="0070C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0526" y="1256333"/>
            <a:ext cx="7655701" cy="5497139"/>
          </a:xfrm>
          <a:prstGeom prst="rect">
            <a:avLst/>
          </a:prstGeom>
        </p:spPr>
      </p:pic>
    </p:spTree>
    <p:extLst>
      <p:ext uri="{BB962C8B-B14F-4D97-AF65-F5344CB8AC3E}">
        <p14:creationId xmlns:p14="http://schemas.microsoft.com/office/powerpoint/2010/main" val="1104250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268</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Source Sans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13</cp:revision>
  <dcterms:created xsi:type="dcterms:W3CDTF">2021-08-11T17:28:13Z</dcterms:created>
  <dcterms:modified xsi:type="dcterms:W3CDTF">2021-08-13T02:13:19Z</dcterms:modified>
</cp:coreProperties>
</file>